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6" r:id="rId5"/>
    <p:sldId id="277" r:id="rId6"/>
    <p:sldId id="279" r:id="rId7"/>
    <p:sldId id="280" r:id="rId8"/>
    <p:sldId id="293" r:id="rId9"/>
    <p:sldId id="281" r:id="rId10"/>
    <p:sldId id="283" r:id="rId11"/>
    <p:sldId id="285" r:id="rId12"/>
    <p:sldId id="294" r:id="rId13"/>
    <p:sldId id="286" r:id="rId14"/>
    <p:sldId id="287" r:id="rId15"/>
    <p:sldId id="288" r:id="rId16"/>
    <p:sldId id="289" r:id="rId17"/>
    <p:sldId id="290" r:id="rId18"/>
    <p:sldId id="298" r:id="rId19"/>
    <p:sldId id="297" r:id="rId20"/>
    <p:sldId id="291" r:id="rId21"/>
    <p:sldId id="292" r:id="rId2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E03EF-3C46-42DB-924A-DB882482BDFF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C704F-5F09-4E41-A17A-DFD97E7BE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295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FCE1D3E6-A3F4-467B-B91B-B055F17565B5}" type="datetimeFigureOut">
              <a:rPr lang="fa-IR" smtClean="0"/>
              <a:t>21/04/1440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53D2F42D-D5AD-4301-A3AA-77A27AE211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10528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CEFD8D6-F0A7-400E-A42B-53AB59B5DE5E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495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BCA176-8155-4D48-843F-CCFDB603312F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26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4B35DF-88E6-4FA8-9AE5-95C49AB84B34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827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9DF3DA-3E1E-4C5B-B6DE-5C9FF5C99D79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8911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C827BA-1972-4D86-8A98-44AFC83D0AF8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26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967C3A-5839-49B3-B601-80E67AEAC43B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6587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89D03F-BCDE-4B91-84BA-7A3E62F3F01F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612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12427C-F0C7-4FB2-A8DB-764927737C8F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65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13994-3507-491B-9EFD-A7CBD58A3AC6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670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10CBC4-5B5C-4691-9593-28F69019694E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882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9536C4-52FB-49CA-8858-75481C001EBB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396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826944-4B30-40E2-8B5A-A53FB994167E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186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47F124-A171-46F0-9077-FBD6DFEACCB3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66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B6A07A-1F78-44C6-A217-346BB30398F4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2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35F07A-7851-4022-B08B-DDEE30FB6AB5}" type="slidenum">
              <a:rPr kumimoji="0" lang="fa-I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53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7E810-ACCC-4ED5-94EC-52DBED31C998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217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BDAC-1262-48DF-AC46-C1BACE70CAE9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043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A049-5E2D-4E91-B19A-E267231F8B13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634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91CC-0FE9-4028-91BD-D0C90AA19F74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2414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DDA0-B462-4542-8C76-B47CEF16DC98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378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029A-E8FB-4308-94F9-9ED0F8D861B3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958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9D52-D82A-43F0-8598-9EB379277590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717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083-3951-4FD6-8AE7-86A59D0B692B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305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B376C-1AE2-46B5-A246-D19C9B29A565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216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5E9DD-A36A-4780-95B9-31451744B005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693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31CF-3068-49B2-B975-1E4C5464847B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96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D96D6-52AF-4F68-B9D5-1D307DDB3602}" type="datetime8">
              <a:rPr lang="fa-IR" smtClean="0"/>
              <a:t>29 دسامبر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541BD-8E40-4843-968C-9EC5D55218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724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2550" y="1496290"/>
            <a:ext cx="8229600" cy="334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" algn="justLow" rtl="1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fa-IR" sz="2800" b="1" dirty="0" smtClean="0">
                <a:solidFill>
                  <a:srgbClr val="FF0000"/>
                </a:solidFill>
                <a:latin typeface="IranNastaliq" pitchFamily="18" charset="0"/>
                <a:cs typeface="B Nazanin" pitchFamily="2" charset="-78"/>
              </a:rPr>
              <a:t>نکته: در نظر داشته باشید اين يك فايل نمونه است و چنانچه اطلاعات تكميلي ديگري داريد مي‌توانيد اضافه نماييد.</a:t>
            </a:r>
            <a:br>
              <a:rPr lang="fa-IR" sz="2800" b="1" dirty="0" smtClean="0">
                <a:solidFill>
                  <a:srgbClr val="FF0000"/>
                </a:solidFill>
                <a:latin typeface="IranNastaliq" pitchFamily="18" charset="0"/>
                <a:cs typeface="B Nazanin" pitchFamily="2" charset="-78"/>
              </a:rPr>
            </a:br>
            <a:r>
              <a:rPr lang="fa-IR" sz="2800" b="1" dirty="0" smtClean="0">
                <a:solidFill>
                  <a:srgbClr val="FF0000"/>
                </a:solidFill>
                <a:latin typeface="Arial" pitchFamily="34" charset="0"/>
                <a:cs typeface="B Nazanin"/>
              </a:rPr>
              <a:t>فايل تهيه شده را حتما روز قبل از برگزاري جلسه به آدرس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B Nazanin"/>
              </a:rPr>
              <a:t>skstp.bic@gmail.com</a:t>
            </a:r>
            <a:r>
              <a:rPr lang="fa-IR" sz="2800" b="1" dirty="0" smtClean="0">
                <a:solidFill>
                  <a:srgbClr val="FF0000"/>
                </a:solidFill>
                <a:latin typeface="Arial" pitchFamily="34" charset="0"/>
                <a:cs typeface="B Nazanin"/>
              </a:rPr>
              <a:t> ارسال نماييد.</a:t>
            </a:r>
          </a:p>
          <a:p>
            <a:pPr marL="36000" algn="justLow" rtl="1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fa-IR" sz="2800" b="1" dirty="0" smtClean="0">
                <a:solidFill>
                  <a:srgbClr val="FF0000"/>
                </a:solidFill>
                <a:latin typeface="Arial" pitchFamily="34" charset="0"/>
                <a:cs typeface="B Nazanin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B Nazanin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B Nazanin"/>
              </a:rPr>
            </a:br>
            <a:endParaRPr lang="fa-IR" sz="2800" b="1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31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10" y="285728"/>
            <a:ext cx="7929618" cy="928694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fa-IR" sz="5000" dirty="0">
                <a:latin typeface="IranNastaliq" pitchFamily="18" charset="0"/>
                <a:cs typeface="B Nazanin" pitchFamily="2" charset="-78"/>
              </a:rPr>
              <a:t>ويژگي هاي </a:t>
            </a: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محصول / خدمات </a:t>
            </a:r>
            <a:endParaRPr lang="fa-IR" sz="5000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eaLnBrk="1" hangingPunct="1">
              <a:buNone/>
            </a:pPr>
            <a:endParaRPr lang="fa-IR" altLang="fa-IR" sz="1800" dirty="0" smtClean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04027542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6654"/>
            <a:ext cx="8229600" cy="868346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fa-IR" sz="5000" dirty="0">
                <a:latin typeface="IranNastaliq" pitchFamily="18" charset="0"/>
                <a:cs typeface="B Nazanin" pitchFamily="2" charset="-78"/>
              </a:rPr>
              <a:t>توجیه اقتصادي ایده 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eaLnBrk="1" hangingPunct="1">
              <a:buNone/>
            </a:pPr>
            <a:endParaRPr lang="fa-IR" altLang="fa-IR" sz="1800" dirty="0" smtClean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0182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Nazanin" panose="00000400000000000000" pitchFamily="2" charset="-78"/>
              </a:rPr>
              <a:t>استانداردها و مجوزهای مورد نیاز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7154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defRPr/>
            </a:pPr>
            <a:r>
              <a:rPr lang="fa-IR" sz="4500" dirty="0">
                <a:latin typeface="IranNastaliq" pitchFamily="18" charset="0"/>
                <a:cs typeface="B Nazanin" pitchFamily="2" charset="-78"/>
              </a:rPr>
              <a:t>موانع و مشكلات اجرايي (مالي/غيرمالي</a:t>
            </a:r>
            <a:r>
              <a:rPr lang="fa-IR" sz="4500" dirty="0" smtClean="0">
                <a:latin typeface="IranNastaliq" pitchFamily="18" charset="0"/>
                <a:cs typeface="B Nazanin" pitchFamily="2" charset="-78"/>
              </a:rPr>
              <a:t>)</a:t>
            </a:r>
            <a:endParaRPr lang="fa-IR" sz="4500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1800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227580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defRPr/>
            </a:pPr>
            <a:r>
              <a:rPr lang="fa-IR" sz="5000" dirty="0">
                <a:latin typeface="IranNastaliq" pitchFamily="18" charset="0"/>
                <a:cs typeface="B Nazanin" pitchFamily="2" charset="-78"/>
              </a:rPr>
              <a:t>فرصت هاي كاري (حال و آینده) 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eaLnBrk="1" hangingPunct="1">
              <a:buNone/>
            </a:pPr>
            <a:endParaRPr lang="fa-IR" altLang="fa-IR" sz="1800" dirty="0" smtClean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16969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defRPr/>
            </a:pPr>
            <a:r>
              <a:rPr lang="fa-IR" sz="5500" dirty="0">
                <a:latin typeface="IranNastaliq" pitchFamily="18" charset="0"/>
                <a:cs typeface="B Nazanin" pitchFamily="2" charset="-78"/>
              </a:rPr>
              <a:t>بررسی بازار ایده 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eaLnBrk="1" hangingPunct="1">
              <a:buNone/>
            </a:pPr>
            <a:endParaRPr lang="fa-IR" altLang="fa-IR" sz="1800" dirty="0" smtClean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90622702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29333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fa-IR" sz="4000" dirty="0">
                <a:latin typeface="IranNastaliq" pitchFamily="18" charset="0"/>
                <a:cs typeface="B Nazanin" pitchFamily="2" charset="-78"/>
              </a:rPr>
              <a:t>معرفی رقبا در بازار (داخل و خارج) و نقاط قوت و ضعف  به تفکیک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297" y="1377177"/>
            <a:ext cx="109728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1800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5984093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96" y="285728"/>
            <a:ext cx="8229600" cy="1285876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fa-IR" sz="4600" dirty="0">
                <a:latin typeface="IranNastaliq" pitchFamily="18" charset="0"/>
                <a:cs typeface="B Nazanin" pitchFamily="2" charset="-78"/>
              </a:rPr>
              <a:t>وجه تمايز و شاخص اصلي نسبت به رقبا</a:t>
            </a:r>
          </a:p>
        </p:txBody>
      </p:sp>
      <p:sp>
        <p:nvSpPr>
          <p:cNvPr id="21507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eaLnBrk="1" hangingPunct="1">
              <a:buNone/>
            </a:pPr>
            <a:endParaRPr lang="fa-IR" altLang="fa-IR" sz="1800" dirty="0" smtClean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251292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rtl="1">
              <a:spcBef>
                <a:spcPts val="1000"/>
              </a:spcBef>
            </a:pPr>
            <a:r>
              <a:rPr lang="fa-IR" sz="4600" dirty="0">
                <a:solidFill>
                  <a:prstClr val="black"/>
                </a:solidFill>
                <a:latin typeface="Calibri" panose="020F0502020204030204"/>
                <a:ea typeface="+mn-ea"/>
                <a:cs typeface="B Nazanin" panose="00000400000000000000" pitchFamily="2" charset="-78"/>
              </a:rPr>
              <a:t>پیش بینی بازار فروش 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Nazanin" panose="00000400000000000000" pitchFamily="2" charset="-78"/>
              </a:rPr>
              <a:t>(بررسی تقاضا در گذشته، تخمین آینده بازار و بخش بندی بازار هدف هر فناوری/محصول/خدمات بر حسب انواع مشتریان)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4311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rtl="1">
              <a:spcBef>
                <a:spcPts val="1000"/>
              </a:spcBef>
            </a:pPr>
            <a:r>
              <a:rPr lang="fa-IR" sz="4000" dirty="0">
                <a:solidFill>
                  <a:prstClr val="black"/>
                </a:solidFill>
                <a:latin typeface="Calibri" panose="020F0502020204030204"/>
                <a:ea typeface="+mn-ea"/>
                <a:cs typeface="B Nazanin" panose="00000400000000000000" pitchFamily="2" charset="-78"/>
              </a:rPr>
              <a:t>پیش بینی درآمد و نحوه تعیین قیمت محصول/خدمات </a:t>
            </a:r>
            <a:r>
              <a:rPr lang="fa-IR" sz="3200" dirty="0">
                <a:solidFill>
                  <a:prstClr val="black"/>
                </a:solidFill>
                <a:latin typeface="Calibri" panose="020F0502020204030204"/>
                <a:ea typeface="+mn-ea"/>
                <a:cs typeface="B Nazanin" panose="00000400000000000000" pitchFamily="2" charset="-78"/>
              </a:rPr>
              <a:t>(قیمت فروش</a:t>
            </a:r>
            <a:r>
              <a:rPr lang="fa-IR" sz="3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Nazanin" panose="00000400000000000000" pitchFamily="2" charset="-78"/>
              </a:rPr>
              <a:t>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267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5400" dirty="0" smtClean="0">
                <a:solidFill>
                  <a:prstClr val="black"/>
                </a:solidFill>
                <a:latin typeface="IranNastaliq" pitchFamily="18" charset="0"/>
                <a:cs typeface="B Nazanin" pitchFamily="2" charset="-78"/>
              </a:rPr>
              <a:t>عنوان شرکت/</a:t>
            </a:r>
            <a:r>
              <a:rPr lang="fa-IR" sz="4900" dirty="0" smtClean="0">
                <a:solidFill>
                  <a:prstClr val="black"/>
                </a:solidFill>
                <a:latin typeface="IranNastaliq" pitchFamily="18" charset="0"/>
                <a:cs typeface="B Nazanin" pitchFamily="2" charset="-78"/>
              </a:rPr>
              <a:t>هسته فناور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2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662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defRPr/>
            </a:pPr>
            <a:r>
              <a:rPr lang="fa-IR" sz="5000" dirty="0">
                <a:latin typeface="IranNastaliq" pitchFamily="18" charset="0"/>
                <a:cs typeface="B Nazanin" pitchFamily="2" charset="-78"/>
              </a:rPr>
              <a:t>مراحل برنامه كاري هسته در دوره رشد مقدماتي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20</a:t>
            </a:fld>
            <a:endParaRPr lang="fa-IR"/>
          </a:p>
        </p:txBody>
      </p:sp>
      <p:graphicFrame>
        <p:nvGraphicFramePr>
          <p:cNvPr id="5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212445"/>
              </p:ext>
            </p:extLst>
          </p:nvPr>
        </p:nvGraphicFramePr>
        <p:xfrm>
          <a:off x="1294373" y="1881184"/>
          <a:ext cx="9835103" cy="4284670"/>
        </p:xfrm>
        <a:graphic>
          <a:graphicData uri="http://schemas.openxmlformats.org/drawingml/2006/table">
            <a:tbl>
              <a:tblPr rtl="1"/>
              <a:tblGrid>
                <a:gridCol w="2067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7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7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7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7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3340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مراحل اجراي ایده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 gridSpan="1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شروع و خاتمه ( ماه )</a:t>
                      </a: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17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2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3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4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5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6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7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8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9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10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11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12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  <a:cs typeface="B Nazanin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4493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20" y="1285860"/>
            <a:ext cx="8143932" cy="3643338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fa-IR" sz="8800" dirty="0">
                <a:latin typeface="IranNastaliq" pitchFamily="18" charset="0"/>
                <a:cs typeface="IranNastaliq" pitchFamily="18" charset="0"/>
              </a:rPr>
              <a:t>با تشکر</a:t>
            </a:r>
            <a:br>
              <a:rPr lang="fa-IR" sz="8800" dirty="0">
                <a:latin typeface="IranNastaliq" pitchFamily="18" charset="0"/>
                <a:cs typeface="IranNastaliq" pitchFamily="18" charset="0"/>
              </a:rPr>
            </a:br>
            <a:r>
              <a:rPr lang="fa-IR" sz="8800" dirty="0">
                <a:latin typeface="IranNastaliq" pitchFamily="18" charset="0"/>
                <a:cs typeface="IranNastaliq" pitchFamily="18" charset="0"/>
              </a:rPr>
              <a:t>هسته </a:t>
            </a:r>
            <a:r>
              <a:rPr lang="fa-IR" sz="8800" dirty="0" smtClean="0">
                <a:latin typeface="IranNastaliq" pitchFamily="18" charset="0"/>
                <a:cs typeface="IranNastaliq" pitchFamily="18" charset="0"/>
              </a:rPr>
              <a:t>......</a:t>
            </a:r>
            <a:endParaRPr lang="fa-IR" sz="8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604843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406" y="365126"/>
            <a:ext cx="10498394" cy="814746"/>
          </a:xfrm>
        </p:spPr>
        <p:txBody>
          <a:bodyPr>
            <a:normAutofit/>
          </a:bodyPr>
          <a:lstStyle/>
          <a:p>
            <a:pPr algn="ctr" rtl="1"/>
            <a:r>
              <a:rPr lang="fa-IR" sz="4800" dirty="0">
                <a:solidFill>
                  <a:prstClr val="black"/>
                </a:solidFill>
                <a:latin typeface="Calibri"/>
                <a:cs typeface="B Nazanin" pitchFamily="2" charset="-78"/>
              </a:rPr>
              <a:t>معرفی موسسين و اعضا اصلي </a:t>
            </a:r>
            <a:r>
              <a:rPr lang="fa-IR" sz="4800" dirty="0" smtClean="0">
                <a:solidFill>
                  <a:prstClr val="black"/>
                </a:solidFill>
                <a:latin typeface="Calibri"/>
                <a:cs typeface="B Nazanin" pitchFamily="2" charset="-78"/>
              </a:rPr>
              <a:t>شرکت/هسته فناور</a:t>
            </a:r>
            <a:endParaRPr lang="fa-IR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3</a:t>
            </a:fld>
            <a:endParaRPr lang="fa-IR"/>
          </a:p>
        </p:txBody>
      </p:sp>
      <p:graphicFrame>
        <p:nvGraphicFramePr>
          <p:cNvPr id="5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60485"/>
              </p:ext>
            </p:extLst>
          </p:nvPr>
        </p:nvGraphicFramePr>
        <p:xfrm>
          <a:off x="1017151" y="1643063"/>
          <a:ext cx="10025337" cy="3280629"/>
        </p:xfrm>
        <a:graphic>
          <a:graphicData uri="http://schemas.openxmlformats.org/drawingml/2006/table">
            <a:tbl>
              <a:tblPr rtl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868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3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1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4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411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نام و نام </a:t>
                      </a: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خانوادگی</a:t>
                      </a:r>
                      <a:endParaRPr kumimoji="0" lang="en-US" sz="1900" u="none" strike="noStrike" cap="none" normalizeH="0" baseline="0" dirty="0" smtClean="0">
                        <a:ln>
                          <a:noFill/>
                        </a:ln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مدرک تحصيلي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زمينة تخصصي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سمت در </a:t>
                      </a: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شرکت/هسته فناور</a:t>
                      </a:r>
                      <a:endParaRPr kumimoji="0" lang="en-US" sz="1900" u="none" strike="noStrike" cap="none" normalizeH="0" baseline="0" dirty="0" smtClean="0">
                        <a:ln>
                          <a:noFill/>
                        </a:ln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نوع همکاری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8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تمام وقت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پاره وقت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6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2040672" y="5850054"/>
            <a:ext cx="79708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a-IR" altLang="fa-IR" sz="2000" b="1" dirty="0">
                <a:solidFill>
                  <a:srgbClr val="FF0000"/>
                </a:solidFill>
                <a:latin typeface="2 elham"/>
                <a:cs typeface="B Nazanin" panose="00000400000000000000" pitchFamily="2" charset="-78"/>
              </a:rPr>
              <a:t>برای هر فرد می توان یک اسلاید رزومه عضو را قرار </a:t>
            </a:r>
            <a:r>
              <a:rPr lang="fa-IR" altLang="fa-IR" sz="2000" b="1" dirty="0" smtClean="0">
                <a:solidFill>
                  <a:srgbClr val="FF0000"/>
                </a:solidFill>
                <a:latin typeface="2 elham"/>
                <a:cs typeface="B Nazanin" panose="00000400000000000000" pitchFamily="2" charset="-78"/>
              </a:rPr>
              <a:t>داد، تا در صورت </a:t>
            </a:r>
            <a:r>
              <a:rPr lang="fa-IR" altLang="fa-IR" sz="2000" b="1" dirty="0">
                <a:solidFill>
                  <a:srgbClr val="FF0000"/>
                </a:solidFill>
                <a:latin typeface="2 elham"/>
                <a:cs typeface="B Nazanin" panose="00000400000000000000" pitchFamily="2" charset="-78"/>
              </a:rPr>
              <a:t>لزوم ارائه شود.</a:t>
            </a:r>
            <a:endParaRPr lang="en-US" altLang="fa-IR" sz="2000" b="1" dirty="0">
              <a:solidFill>
                <a:srgbClr val="FF0000"/>
              </a:solidFill>
              <a:latin typeface="2 elham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113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9786" y="285728"/>
            <a:ext cx="8072494" cy="857256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fa-IR" sz="4500" dirty="0">
                <a:latin typeface="IranNastaliq" pitchFamily="18" charset="0"/>
                <a:cs typeface="B Nazanin" pitchFamily="2" charset="-78"/>
              </a:rPr>
              <a:t>معرفي اعضای همکار </a:t>
            </a:r>
            <a:r>
              <a:rPr lang="fa-IR" sz="4500" dirty="0" smtClean="0">
                <a:latin typeface="IranNastaliq" pitchFamily="18" charset="0"/>
                <a:cs typeface="B Nazanin" pitchFamily="2" charset="-78"/>
              </a:rPr>
              <a:t>شرکت/هسته فناور</a:t>
            </a:r>
            <a:endParaRPr lang="fa-IR" sz="4500" dirty="0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2138995" y="5486261"/>
            <a:ext cx="79708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a-IR" altLang="fa-IR" sz="2000" b="1" dirty="0">
                <a:solidFill>
                  <a:srgbClr val="FF0000"/>
                </a:solidFill>
                <a:latin typeface="2 elham"/>
                <a:cs typeface="B Nazanin" panose="00000400000000000000" pitchFamily="2" charset="-78"/>
              </a:rPr>
              <a:t>برای هر فرد می توان یک اسلاید رزومه عضو را قرار </a:t>
            </a:r>
            <a:r>
              <a:rPr lang="fa-IR" altLang="fa-IR" sz="2000" b="1" dirty="0" smtClean="0">
                <a:solidFill>
                  <a:srgbClr val="FF0000"/>
                </a:solidFill>
                <a:latin typeface="2 elham"/>
                <a:cs typeface="B Nazanin" panose="00000400000000000000" pitchFamily="2" charset="-78"/>
              </a:rPr>
              <a:t>داد، </a:t>
            </a:r>
            <a:r>
              <a:rPr lang="fa-IR" altLang="fa-IR" sz="2000" b="1" dirty="0">
                <a:solidFill>
                  <a:srgbClr val="FF0000"/>
                </a:solidFill>
                <a:latin typeface="2 elham"/>
                <a:cs typeface="B Nazanin" panose="00000400000000000000" pitchFamily="2" charset="-78"/>
              </a:rPr>
              <a:t>تا </a:t>
            </a:r>
            <a:r>
              <a:rPr lang="fa-IR" altLang="fa-IR" sz="2000" b="1" dirty="0" smtClean="0">
                <a:solidFill>
                  <a:srgbClr val="FF0000"/>
                </a:solidFill>
                <a:latin typeface="2 elham"/>
                <a:cs typeface="B Nazanin" panose="00000400000000000000" pitchFamily="2" charset="-78"/>
              </a:rPr>
              <a:t>در صورت </a:t>
            </a:r>
            <a:r>
              <a:rPr lang="fa-IR" altLang="fa-IR" sz="2000" b="1" dirty="0">
                <a:solidFill>
                  <a:srgbClr val="FF0000"/>
                </a:solidFill>
                <a:latin typeface="2 elham"/>
                <a:cs typeface="B Nazanin" panose="00000400000000000000" pitchFamily="2" charset="-78"/>
              </a:rPr>
              <a:t>لزوم ارائه شود.</a:t>
            </a:r>
            <a:endParaRPr lang="en-US" altLang="fa-IR" sz="2000" b="1" dirty="0">
              <a:solidFill>
                <a:srgbClr val="FF0000"/>
              </a:solidFill>
              <a:latin typeface="2 elham"/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4</a:t>
            </a:fld>
            <a:endParaRPr lang="fa-IR"/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709661"/>
              </p:ext>
            </p:extLst>
          </p:nvPr>
        </p:nvGraphicFramePr>
        <p:xfrm>
          <a:off x="1017151" y="1643063"/>
          <a:ext cx="10025337" cy="3280629"/>
        </p:xfrm>
        <a:graphic>
          <a:graphicData uri="http://schemas.openxmlformats.org/drawingml/2006/table">
            <a:tbl>
              <a:tblPr rtl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868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3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1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4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411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نام و نام </a:t>
                      </a: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خانوادگی</a:t>
                      </a:r>
                      <a:endParaRPr kumimoji="0" lang="en-US" sz="1900" u="none" strike="noStrike" cap="none" normalizeH="0" baseline="0" dirty="0" smtClean="0">
                        <a:ln>
                          <a:noFill/>
                        </a:ln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مدرک تحصيلي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زمينة تخصصي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سمت در </a:t>
                      </a: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شرکت/هسته فناور</a:t>
                      </a:r>
                      <a:endParaRPr kumimoji="0" lang="en-US" sz="1900" u="none" strike="noStrike" cap="none" normalizeH="0" baseline="0" dirty="0" smtClean="0">
                        <a:ln>
                          <a:noFill/>
                        </a:ln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نوع همکاری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8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تمام وقت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900" u="none" strike="noStrike" cap="none" normalizeH="0" baseline="0" dirty="0" smtClean="0">
                          <a:ln>
                            <a:noFill/>
                          </a:ln>
                          <a:effectLst/>
                          <a:cs typeface="B Nazanin" panose="00000400000000000000" pitchFamily="2" charset="-78"/>
                        </a:rPr>
                        <a:t>پاره وقت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4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6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114185" marR="114185" marT="57095" marB="57095" anchor="ctr" horzOverflow="overflow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953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defRPr/>
            </a:pPr>
            <a:r>
              <a:rPr lang="fa-IR" sz="5200" dirty="0">
                <a:cs typeface="B Nazanin" pitchFamily="2" charset="-78"/>
              </a:rPr>
              <a:t>معرفي </a:t>
            </a:r>
            <a:r>
              <a:rPr lang="fa-IR" sz="5200" dirty="0" smtClean="0">
                <a:cs typeface="B Nazanin" pitchFamily="2" charset="-78"/>
              </a:rPr>
              <a:t>مشاورین </a:t>
            </a:r>
            <a:r>
              <a:rPr lang="fa-IR" sz="5200" dirty="0">
                <a:cs typeface="B Nazanin" pitchFamily="2" charset="-78"/>
              </a:rPr>
              <a:t>علمی يا اقتصادي</a:t>
            </a:r>
            <a:endParaRPr lang="fa-IR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1800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5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5723961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>
              <a:defRPr/>
            </a:pPr>
            <a:r>
              <a:rPr lang="fa-IR" sz="5000" dirty="0">
                <a:latin typeface="IranNastaliq" pitchFamily="18" charset="0"/>
                <a:cs typeface="B Nazanin" pitchFamily="2" charset="-78"/>
              </a:rPr>
              <a:t>عنوان ایده محوری:</a:t>
            </a:r>
            <a:br>
              <a:rPr lang="fa-IR" sz="5000" dirty="0">
                <a:latin typeface="IranNastaliq" pitchFamily="18" charset="0"/>
                <a:cs typeface="B Nazanin" pitchFamily="2" charset="-78"/>
              </a:rPr>
            </a:br>
            <a:endParaRPr lang="fa-IR" sz="5000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latin typeface="IranNastaliq" pitchFamily="18" charset="0"/>
                <a:cs typeface="B Nazanin" pitchFamily="2" charset="-78"/>
              </a:rPr>
              <a:t>معرفی ایده/طرح: </a:t>
            </a:r>
            <a:endParaRPr lang="fa-IR" altLang="fa-IR" dirty="0" smtClean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399310" y="5802063"/>
            <a:ext cx="91162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000" dirty="0">
                <a:solidFill>
                  <a:srgbClr val="FF0000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تصویر محصول، نقشه </a:t>
            </a:r>
            <a:r>
              <a:rPr lang="fa-IR" sz="2000" dirty="0" smtClean="0">
                <a:solidFill>
                  <a:srgbClr val="FF0000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ها، الگوریتم، فلوچارت و </a:t>
            </a:r>
            <a:r>
              <a:rPr lang="fa-IR" sz="2000" dirty="0">
                <a:solidFill>
                  <a:srgbClr val="FF0000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یا نمایش نمونه محصولات مشابه ایده محوری ارائه گردد.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6296341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96" y="501446"/>
            <a:ext cx="8229600" cy="1082603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fa-IR" dirty="0">
                <a:latin typeface="IranNastaliq" pitchFamily="18" charset="0"/>
                <a:cs typeface="B Nazanin" pitchFamily="2" charset="-78"/>
              </a:rPr>
              <a:t>هدف </a:t>
            </a:r>
            <a:r>
              <a:rPr lang="fa-IR" dirty="0" smtClean="0">
                <a:latin typeface="IranNastaliq" pitchFamily="18" charset="0"/>
                <a:cs typeface="B Nazanin" pitchFamily="2" charset="-78"/>
              </a:rPr>
              <a:t>از انجام </a:t>
            </a:r>
            <a:r>
              <a:rPr lang="fa-IR" dirty="0" smtClean="0">
                <a:latin typeface="IranNastaliq" pitchFamily="18" charset="0"/>
                <a:cs typeface="B Nazanin" pitchFamily="2" charset="-78"/>
              </a:rPr>
              <a:t>ایده/طرح </a:t>
            </a:r>
            <a:endParaRPr lang="fa-IR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eaLnBrk="1" hangingPunct="1">
              <a:buNone/>
            </a:pPr>
            <a:endParaRPr lang="fa-IR" altLang="fa-IR" sz="1800" dirty="0" smtClean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7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1063007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398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a-IR" sz="5000" dirty="0">
                <a:latin typeface="IranNastaliq" pitchFamily="18" charset="0"/>
                <a:cs typeface="B Nazanin" pitchFamily="2" charset="-78"/>
              </a:rPr>
              <a:t>توجیه نوآورانه بودن ايده 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eaLnBrk="1" hangingPunct="1">
              <a:buNone/>
            </a:pPr>
            <a:endParaRPr lang="fa-IR" altLang="fa-IR" sz="1800" dirty="0" smtClean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513775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مشخصات </a:t>
            </a:r>
            <a:r>
              <a:rPr lang="fa-IR" sz="5000" dirty="0">
                <a:latin typeface="IranNastaliq" pitchFamily="18" charset="0"/>
                <a:cs typeface="B Nazanin" pitchFamily="2" charset="-78"/>
              </a:rPr>
              <a:t>فني ایده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eaLnBrk="1" hangingPunct="1">
              <a:buNone/>
            </a:pPr>
            <a:endParaRPr lang="fa-IR" altLang="fa-IR" sz="1800" dirty="0" smtClean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41BD-8E40-4843-968C-9EC5D55218C1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2277817"/>
      </p:ext>
    </p:extLst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313</Words>
  <Application>Microsoft Office PowerPoint</Application>
  <PresentationFormat>Widescreen</PresentationFormat>
  <Paragraphs>89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2  Nazanin</vt:lpstr>
      <vt:lpstr>2 elham</vt:lpstr>
      <vt:lpstr>Arial</vt:lpstr>
      <vt:lpstr>B Nazanin</vt:lpstr>
      <vt:lpstr>Calibri</vt:lpstr>
      <vt:lpstr>Calibri Light</vt:lpstr>
      <vt:lpstr>Gill Sans MT</vt:lpstr>
      <vt:lpstr>IranNastaliq</vt:lpstr>
      <vt:lpstr>Majalla UI</vt:lpstr>
      <vt:lpstr>Nazanin</vt:lpstr>
      <vt:lpstr>Times New Roman</vt:lpstr>
      <vt:lpstr>Wingdings 2</vt:lpstr>
      <vt:lpstr>Office Theme</vt:lpstr>
      <vt:lpstr>PowerPoint Presentation</vt:lpstr>
      <vt:lpstr>عنوان شرکت/هسته فناور</vt:lpstr>
      <vt:lpstr>معرفی موسسين و اعضا اصلي شرکت/هسته فناور</vt:lpstr>
      <vt:lpstr>معرفي اعضای همکار شرکت/هسته فناور</vt:lpstr>
      <vt:lpstr>معرفي مشاورین علمی يا اقتصادي</vt:lpstr>
      <vt:lpstr>عنوان ایده محوری: </vt:lpstr>
      <vt:lpstr>هدف از انجام ایده/طرح </vt:lpstr>
      <vt:lpstr>توجیه نوآورانه بودن ايده </vt:lpstr>
      <vt:lpstr>مشخصات فني ایده</vt:lpstr>
      <vt:lpstr>ويژگي هاي محصول / خدمات </vt:lpstr>
      <vt:lpstr>توجیه اقتصادي ایده </vt:lpstr>
      <vt:lpstr>استانداردها و مجوزهای مورد نیاز</vt:lpstr>
      <vt:lpstr>موانع و مشكلات اجرايي (مالي/غيرمالي)</vt:lpstr>
      <vt:lpstr>فرصت هاي كاري (حال و آینده) </vt:lpstr>
      <vt:lpstr>بررسی بازار ایده </vt:lpstr>
      <vt:lpstr>معرفی رقبا در بازار (داخل و خارج) و نقاط قوت و ضعف  به تفکیک </vt:lpstr>
      <vt:lpstr>وجه تمايز و شاخص اصلي نسبت به رقبا</vt:lpstr>
      <vt:lpstr>پیش بینی بازار فروش (بررسی تقاضا در گذشته، تخمین آینده بازار و بخش بندی بازار هدف هر فناوری/محصول/خدمات بر حسب انواع مشتریان) </vt:lpstr>
      <vt:lpstr>پیش بینی درآمد و نحوه تعیین قیمت محصول/خدمات (قیمت فروش)</vt:lpstr>
      <vt:lpstr>مراحل برنامه كاري هسته در دوره رشد مقدماتي</vt:lpstr>
      <vt:lpstr>با تشکر هسته ......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ensiye hashemi</dc:creator>
  <cp:lastModifiedBy>mojtaba akbari</cp:lastModifiedBy>
  <cp:revision>14</cp:revision>
  <dcterms:created xsi:type="dcterms:W3CDTF">2018-09-23T04:44:30Z</dcterms:created>
  <dcterms:modified xsi:type="dcterms:W3CDTF">2018-12-29T10:33:52Z</dcterms:modified>
</cp:coreProperties>
</file>